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3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87" r:id="rId12"/>
    <p:sldId id="266" r:id="rId13"/>
    <p:sldId id="267" r:id="rId14"/>
    <p:sldId id="271" r:id="rId15"/>
    <p:sldId id="268" r:id="rId16"/>
    <p:sldId id="269" r:id="rId17"/>
    <p:sldId id="270" r:id="rId18"/>
    <p:sldId id="272" r:id="rId19"/>
    <p:sldId id="273" r:id="rId20"/>
    <p:sldId id="274" r:id="rId21"/>
    <p:sldId id="276" r:id="rId22"/>
    <p:sldId id="277" r:id="rId23"/>
    <p:sldId id="278" r:id="rId24"/>
    <p:sldId id="279" r:id="rId25"/>
    <p:sldId id="280" r:id="rId26"/>
    <p:sldId id="283" r:id="rId27"/>
    <p:sldId id="284" r:id="rId28"/>
    <p:sldId id="285" r:id="rId29"/>
    <p:sldId id="281" r:id="rId30"/>
    <p:sldId id="282" r:id="rId31"/>
    <p:sldId id="286" r:id="rId32"/>
  </p:sldIdLst>
  <p:sldSz cx="9144000" cy="5143500" type="screen16x9"/>
  <p:notesSz cx="6858000" cy="9144000"/>
  <p:embeddedFontLst>
    <p:embeddedFont>
      <p:font typeface="Average" panose="020B0604020202020204" charset="0"/>
      <p:regular r:id="rId34"/>
    </p:embeddedFont>
    <p:embeddedFont>
      <p:font typeface="Lato" panose="020B0604020202020204" charset="0"/>
      <p:regular r:id="rId35"/>
      <p:bold r:id="rId36"/>
      <p:italic r:id="rId37"/>
      <p:boldItalic r:id="rId38"/>
    </p:embeddedFont>
    <p:embeddedFont>
      <p:font typeface="Montserrat" panose="020B0604020202020204" charset="0"/>
      <p:regular r:id="rId39"/>
      <p:bold r:id="rId40"/>
      <p:italic r:id="rId41"/>
      <p:boldItalic r:id="rId42"/>
    </p:embeddedFont>
    <p:embeddedFont>
      <p:font typeface="Roboto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ívia De Souza Negrini" initials="LDSN" lastIdx="1" clrIdx="0">
    <p:extLst>
      <p:ext uri="{19B8F6BF-5375-455C-9EA6-DF929625EA0E}">
        <p15:presenceInfo xmlns:p15="http://schemas.microsoft.com/office/powerpoint/2012/main" userId="S-1-5-21-1576563186-526769975-3782027007-122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1-26T10:05:39.936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ca0943983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ca0943983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ca0943983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ca0943983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97363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0ca0943983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0ca0943983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10752eaadb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110752eaadb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0ca094398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0ca094398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0ca0943983_1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0ca0943983_1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0ca0943983_0_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0ca0943983_0_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10752eaadb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10752eaadb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0ca0943983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0ca0943983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0ca0943983_3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0ca0943983_3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10752ead88_1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110752ead88_1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10ca0943983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10ca0943983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10ca0943983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" name="Google Shape;375;g10ca0943983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10ca0943983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10ca0943983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110752eaadb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110752eaadb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110752eaadb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110752eaadb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10752eaadb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10752eaadb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10752eaad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110752eaad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110752eaadb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110752eaadb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110752eaa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110752eaad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10752eaad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10752eaadb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1f87997393_0_1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1f87997393_0_1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110752ead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110752ead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10752eaadb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10752eaadb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0ca0943983_1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0ca0943983_1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ca0943983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0ca0943983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comments" Target="../comments/commen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evmedia.com.br/curso/padroes-de-projeto-em-java/25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02400" y="1798500"/>
            <a:ext cx="5162700" cy="9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/>
              <a:t>Designs Patterns</a:t>
            </a:r>
            <a:endParaRPr sz="450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4717100" y="3169100"/>
            <a:ext cx="39480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, Visitor e Interceptor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8" grpId="0"/>
      <p:bldP spid="229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>
            <a:spLocks noGrp="1"/>
          </p:cNvSpPr>
          <p:nvPr>
            <p:ph type="title"/>
          </p:nvPr>
        </p:nvSpPr>
        <p:spPr>
          <a:xfrm>
            <a:off x="1297500" y="905551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Formas de utilização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1" name="Google Shape;281;p26"/>
          <p:cNvSpPr txBox="1">
            <a:spLocks noGrp="1"/>
          </p:cNvSpPr>
          <p:nvPr>
            <p:ph type="body" idx="1"/>
          </p:nvPr>
        </p:nvSpPr>
        <p:spPr>
          <a:xfrm>
            <a:off x="1297500" y="1622400"/>
            <a:ext cx="6137100" cy="29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uso principal desse padrão é na implementação da política de segurança. Podemos usar esse padrão para interceptar as solicitações de um cliente para um recurso. Na interceptação podemos verificar a autenticação e autorização do cliente para o recurso que está sendo acessado.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Um interceptor é usado quando sistemas de software ou frameworks desejam oferecer uma maneira de alterar seu ciclo de processamento usual.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0"/>
      <p:bldP spid="281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6"/>
          <p:cNvSpPr txBox="1">
            <a:spLocks noGrp="1"/>
          </p:cNvSpPr>
          <p:nvPr>
            <p:ph type="title"/>
          </p:nvPr>
        </p:nvSpPr>
        <p:spPr>
          <a:xfrm>
            <a:off x="1297500" y="905551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Exemplo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678DAE5-875C-4F97-AFE7-1C08DA3D4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0610" y="2281182"/>
            <a:ext cx="5482780" cy="110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734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7"/>
          <p:cNvSpPr txBox="1">
            <a:spLocks noGrp="1"/>
          </p:cNvSpPr>
          <p:nvPr>
            <p:ph type="title"/>
          </p:nvPr>
        </p:nvSpPr>
        <p:spPr>
          <a:xfrm>
            <a:off x="506875" y="2277325"/>
            <a:ext cx="5779200" cy="87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 err="1"/>
              <a:t>Template</a:t>
            </a:r>
            <a:r>
              <a:rPr lang="pt-BR" sz="4000" dirty="0"/>
              <a:t> </a:t>
            </a:r>
            <a:r>
              <a:rPr lang="pt-BR" sz="4000" dirty="0" err="1"/>
              <a:t>Method</a:t>
            </a:r>
            <a:r>
              <a:rPr lang="pt-BR" sz="4000" dirty="0"/>
              <a:t> 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8"/>
          <p:cNvSpPr txBox="1">
            <a:spLocks noGrp="1"/>
          </p:cNvSpPr>
          <p:nvPr>
            <p:ph type="title"/>
          </p:nvPr>
        </p:nvSpPr>
        <p:spPr>
          <a:xfrm>
            <a:off x="1326450" y="874847"/>
            <a:ext cx="56097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é?</a:t>
            </a:r>
            <a:endParaRPr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92" name="Google Shape;292;p28"/>
          <p:cNvSpPr txBox="1">
            <a:spLocks noGrp="1"/>
          </p:cNvSpPr>
          <p:nvPr>
            <p:ph type="body" idx="1"/>
          </p:nvPr>
        </p:nvSpPr>
        <p:spPr>
          <a:xfrm>
            <a:off x="1326450" y="1505296"/>
            <a:ext cx="4294630" cy="32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Passos de um algoritmo e permite que a implementação de um ou mais desses passos seja fornecida por subclasses.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Protege o algoritmo e fornece métodos abstratos para que as subclasses possam implementá-los.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Estrutura do algoritmo fica inalterada mesmo com as subclasses fazendo parte da implementação.</a:t>
            </a:r>
            <a:endParaRPr sz="1700" dirty="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spcBef>
                <a:spcPts val="1400"/>
              </a:spcBef>
              <a:spcAft>
                <a:spcPts val="1600"/>
              </a:spcAft>
              <a:buNone/>
            </a:pPr>
            <a:endParaRPr sz="1500" dirty="0">
              <a:solidFill>
                <a:srgbClr val="FFFFFF"/>
              </a:solidFill>
            </a:endParaRPr>
          </a:p>
        </p:txBody>
      </p:sp>
      <p:sp>
        <p:nvSpPr>
          <p:cNvPr id="293" name="Google Shape;293;p28"/>
          <p:cNvSpPr txBox="1"/>
          <p:nvPr/>
        </p:nvSpPr>
        <p:spPr>
          <a:xfrm>
            <a:off x="1326450" y="2861325"/>
            <a:ext cx="56097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1400"/>
              </a:spcBef>
              <a:spcAft>
                <a:spcPts val="1400"/>
              </a:spcAft>
              <a:buNone/>
            </a:pPr>
            <a:endParaRPr sz="13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50" name="Picture 2" descr="Afinal, o que é um algoritmo? O Olhar Digital explica - Olhar Digital">
            <a:extLst>
              <a:ext uri="{FF2B5EF4-FFF2-40B4-BE49-F238E27FC236}">
                <a16:creationId xmlns:a16="http://schemas.microsoft.com/office/drawing/2014/main" id="{0CBEAD78-784D-43DC-A427-C1A655BC7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8457" y="817785"/>
            <a:ext cx="2579244" cy="1639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adeado Pado 45mm - Cadeados - Magazine Luiza">
            <a:extLst>
              <a:ext uri="{FF2B5EF4-FFF2-40B4-BE49-F238E27FC236}">
                <a16:creationId xmlns:a16="http://schemas.microsoft.com/office/drawing/2014/main" id="{366CFA6D-574F-4F62-971D-CE5E3D2C52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832" b="92873" l="9901" r="89769">
                        <a14:foregroundMark x1="22112" y1="49244" x2="19802" y2="24838"/>
                        <a14:foregroundMark x1="19802" y1="24838" x2="28383" y2="14687"/>
                        <a14:foregroundMark x1="31456" y1="13809" x2="46535" y2="9503"/>
                        <a14:foregroundMark x1="28383" y1="14687" x2="30098" y2="14197"/>
                        <a14:foregroundMark x1="46535" y1="9503" x2="65677" y2="9503"/>
                        <a14:foregroundMark x1="65677" y1="9503" x2="74587" y2="19438"/>
                        <a14:foregroundMark x1="74587" y1="19438" x2="79868" y2="50540"/>
                        <a14:foregroundMark x1="77888" y1="50108" x2="46535" y2="50108"/>
                        <a14:foregroundMark x1="26073" y1="51404" x2="46205" y2="51404"/>
                        <a14:foregroundMark x1="47195" y1="50756" x2="20462" y2="47084"/>
                        <a14:foregroundMark x1="25743" y1="30670" x2="25413" y2="43844"/>
                        <a14:foregroundMark x1="18482" y1="90929" x2="63366" y2="92873"/>
                        <a14:foregroundMark x1="41254" y1="10151" x2="50825" y2="9719"/>
                        <a14:foregroundMark x1="52805" y1="7343" x2="39022" y2="7831"/>
                        <a14:foregroundMark x1="51155" y1="8639" x2="34983" y2="11879"/>
                        <a14:foregroundMark x1="34983" y1="11879" x2="33333" y2="12743"/>
                        <a14:foregroundMark x1="29058" y1="13627" x2="28713" y2="13823"/>
                        <a14:foregroundMark x1="38040" y1="9932" x2="47195" y2="7775"/>
                        <a14:foregroundMark x1="47195" y1="7775" x2="65017" y2="11663"/>
                        <a14:foregroundMark x1="84071" y1="31107" x2="84488" y2="31533"/>
                        <a14:foregroundMark x1="65017" y1="11663" x2="80093" y2="27047"/>
                        <a14:foregroundMark x1="84488" y1="31533" x2="84488" y2="31533"/>
                        <a14:foregroundMark x1="80539" y1="26410" x2="78218" y2="17711"/>
                        <a14:foregroundMark x1="81848" y1="31317" x2="81607" y2="30414"/>
                        <a14:foregroundMark x1="78218" y1="17711" x2="65347" y2="10151"/>
                        <a14:foregroundMark x1="65347" y1="10151" x2="57756" y2="8639"/>
                        <a14:foregroundMark x1="72937" y1="14687" x2="57756" y2="6479"/>
                        <a14:foregroundMark x1="57756" y1="6479" x2="50165" y2="5832"/>
                        <a14:foregroundMark x1="66007" y1="10151" x2="48185" y2="5832"/>
                        <a14:foregroundMark x1="48185" y1="5832" x2="45875" y2="5832"/>
                        <a14:foregroundMark x1="27723" y1="10583" x2="27723" y2="10583"/>
                        <a14:foregroundMark x1="33003" y1="8639" x2="33003" y2="8639"/>
                        <a14:foregroundMark x1="59736" y1="8639" x2="59736" y2="8639"/>
                        <a14:foregroundMark x1="59736" y1="10799" x2="59736" y2="10799"/>
                        <a14:foregroundMark x1="72277" y1="10583" x2="72277" y2="10583"/>
                        <a14:backgroundMark x1="26550" y1="10583" x2="25083" y2="11447"/>
                        <a14:backgroundMark x1="29851" y1="8639" x2="26550" y2="10583"/>
                        <a14:backgroundMark x1="34983" y1="5616" x2="29851" y2="8639"/>
                        <a14:backgroundMark x1="88449" y1="26134" x2="84818" y2="31317"/>
                        <a14:backgroundMark x1="84818" y1="33261" x2="84818" y2="300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150" y="2861325"/>
            <a:ext cx="1187032" cy="1813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1" grpId="0"/>
      <p:bldP spid="29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2"/>
          <p:cNvSpPr txBox="1">
            <a:spLocks noGrp="1"/>
          </p:cNvSpPr>
          <p:nvPr>
            <p:ph type="title"/>
          </p:nvPr>
        </p:nvSpPr>
        <p:spPr>
          <a:xfrm>
            <a:off x="1120068" y="859665"/>
            <a:ext cx="2190202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/>
              <a:t>Exemplo</a:t>
            </a:r>
            <a:endParaRPr sz="2200" dirty="0"/>
          </a:p>
        </p:txBody>
      </p:sp>
      <p:pic>
        <p:nvPicPr>
          <p:cNvPr id="322" name="Google Shape;32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3625" y="1589692"/>
            <a:ext cx="4436750" cy="30346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EFD26983-A7B7-4656-9E00-B5D5DB506551}"/>
              </a:ext>
            </a:extLst>
          </p:cNvPr>
          <p:cNvSpPr txBox="1"/>
          <p:nvPr/>
        </p:nvSpPr>
        <p:spPr>
          <a:xfrm>
            <a:off x="770400" y="2017752"/>
            <a:ext cx="15264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500" dirty="0">
                <a:solidFill>
                  <a:srgbClr val="FFFFFF"/>
                </a:solidFill>
                <a:latin typeface="Montserrat"/>
              </a:rPr>
              <a:t>Executar</a:t>
            </a:r>
            <a:r>
              <a:rPr lang="pt-BR" dirty="0"/>
              <a:t> </a:t>
            </a:r>
            <a:r>
              <a:rPr lang="pt-BR" sz="1500" dirty="0">
                <a:solidFill>
                  <a:srgbClr val="FFFFFF"/>
                </a:solidFill>
                <a:latin typeface="Montserrat"/>
                <a:sym typeface="Lato"/>
              </a:rPr>
              <a:t>o algoritmo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9"/>
          <p:cNvSpPr txBox="1">
            <a:spLocks noGrp="1"/>
          </p:cNvSpPr>
          <p:nvPr>
            <p:ph type="title"/>
          </p:nvPr>
        </p:nvSpPr>
        <p:spPr>
          <a:xfrm>
            <a:off x="1297500" y="879469"/>
            <a:ext cx="7038900" cy="5240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Para que serve?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9" name="Google Shape;299;p2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300" name="Google Shape;300;p29"/>
          <p:cNvSpPr txBox="1">
            <a:spLocks noGrp="1"/>
          </p:cNvSpPr>
          <p:nvPr>
            <p:ph type="body" idx="1"/>
          </p:nvPr>
        </p:nvSpPr>
        <p:spPr>
          <a:xfrm>
            <a:off x="2030400" y="1743675"/>
            <a:ext cx="63060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Quando queremos deixar os clientes estender apenas etapas particulares de um algoritmo, mas não todo o algoritmo e sua estrutura.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</a:endParaRPr>
          </a:p>
        </p:txBody>
      </p:sp>
      <p:sp>
        <p:nvSpPr>
          <p:cNvPr id="301" name="Google Shape;301;p2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302" name="Google Shape;302;p29"/>
          <p:cNvSpPr txBox="1">
            <a:spLocks noGrp="1"/>
          </p:cNvSpPr>
          <p:nvPr>
            <p:ph type="body" idx="1"/>
          </p:nvPr>
        </p:nvSpPr>
        <p:spPr>
          <a:xfrm>
            <a:off x="2030400" y="2658525"/>
            <a:ext cx="63981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Implementar as partes invariantes de um algoritmo uma só vez e deixar para as subclasses a implementação do comportamento que pode variar. 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3" name="Google Shape;303;p2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04" name="Google Shape;304;p29"/>
          <p:cNvSpPr txBox="1">
            <a:spLocks noGrp="1"/>
          </p:cNvSpPr>
          <p:nvPr>
            <p:ph type="body" idx="1"/>
          </p:nvPr>
        </p:nvSpPr>
        <p:spPr>
          <a:xfrm>
            <a:off x="2030400" y="3573375"/>
            <a:ext cx="63060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Quando o comportamento comum entre subclasses deve ser fatorado e concentrado numa classe comum para evitar duplicação de código.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1600"/>
              </a:spcBef>
              <a:spcAft>
                <a:spcPts val="160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8" grpId="0"/>
      <p:bldP spid="299" grpId="0"/>
      <p:bldP spid="300" grpId="0" build="p"/>
      <p:bldP spid="301" grpId="0"/>
      <p:bldP spid="302" grpId="0" build="p"/>
      <p:bldP spid="303" grpId="0"/>
      <p:bldP spid="30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0"/>
          <p:cNvSpPr txBox="1">
            <a:spLocks noGrp="1"/>
          </p:cNvSpPr>
          <p:nvPr>
            <p:ph type="body" idx="1"/>
          </p:nvPr>
        </p:nvSpPr>
        <p:spPr>
          <a:xfrm>
            <a:off x="1290411" y="1816887"/>
            <a:ext cx="4747938" cy="29181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/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Bibliotecas que serão usadas por outro desenvolvedor. 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5750" indent="-285750" algn="just"/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Frameworks, onde cada um implementa as partes invariáveis ​​da arquitetura de um domínio, deixando “espaços reservados” para opções de customização.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1290411" y="875454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Formas de utilização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0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9" grpId="0" build="p"/>
      <p:bldP spid="3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1"/>
          <p:cNvSpPr txBox="1">
            <a:spLocks noGrp="1"/>
          </p:cNvSpPr>
          <p:nvPr>
            <p:ph type="title"/>
          </p:nvPr>
        </p:nvSpPr>
        <p:spPr>
          <a:xfrm>
            <a:off x="1297500" y="790394"/>
            <a:ext cx="61746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dirty="0"/>
              <a:t>Breve resumo sobre padrões similares</a:t>
            </a:r>
            <a:endParaRPr dirty="0"/>
          </a:p>
        </p:txBody>
      </p:sp>
      <p:sp>
        <p:nvSpPr>
          <p:cNvPr id="316" name="Google Shape;316;p31"/>
          <p:cNvSpPr txBox="1">
            <a:spLocks noGrp="1"/>
          </p:cNvSpPr>
          <p:nvPr>
            <p:ph type="body" idx="1"/>
          </p:nvPr>
        </p:nvSpPr>
        <p:spPr>
          <a:xfrm>
            <a:off x="1297500" y="2140688"/>
            <a:ext cx="6435914" cy="22835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00000"/>
              </a:lnSpc>
            </a:pP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Factory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- Especialização do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0" algn="just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5750" indent="-285750" algn="just">
              <a:lnSpc>
                <a:spcPct val="100000"/>
              </a:lnSpc>
              <a:spcBef>
                <a:spcPts val="800"/>
              </a:spcBef>
            </a:pP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Strategy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– Baseado em composição. Trabalha a nível de objeto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5" grpId="0"/>
      <p:bldP spid="316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3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57792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Visitor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4"/>
          <p:cNvSpPr txBox="1">
            <a:spLocks noGrp="1"/>
          </p:cNvSpPr>
          <p:nvPr>
            <p:ph type="title"/>
          </p:nvPr>
        </p:nvSpPr>
        <p:spPr>
          <a:xfrm>
            <a:off x="1175025" y="896445"/>
            <a:ext cx="7038900" cy="5422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é?</a:t>
            </a:r>
            <a:endParaRPr dirty="0"/>
          </a:p>
        </p:txBody>
      </p:sp>
      <p:sp>
        <p:nvSpPr>
          <p:cNvPr id="333" name="Google Shape;333;p34"/>
          <p:cNvSpPr txBox="1">
            <a:spLocks noGrp="1"/>
          </p:cNvSpPr>
          <p:nvPr>
            <p:ph type="body" idx="1"/>
          </p:nvPr>
        </p:nvSpPr>
        <p:spPr>
          <a:xfrm>
            <a:off x="1175025" y="1462950"/>
            <a:ext cx="5510400" cy="29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Padrão de projeto comportamental, isto é, são destinados</a:t>
            </a:r>
          </a:p>
          <a:p>
            <a:pPr marL="285750" indent="-285750" algn="just">
              <a:lnSpc>
                <a:spcPct val="150000"/>
              </a:lnSpc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Gerenciamento e distribuição entre classes e objetos. 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5750" indent="-285750" algn="just">
              <a:lnSpc>
                <a:spcPct val="150000"/>
              </a:lnSpc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Visitante que possibilita que novas ações sejam executadas, sem modificar sua classe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3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2" grpId="0"/>
      <p:bldP spid="33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39875" y="87327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Índice</a:t>
            </a: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239875" y="1603773"/>
            <a:ext cx="3803100" cy="24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que é </a:t>
            </a: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just" rtl="0">
              <a:lnSpc>
                <a:spcPct val="150000"/>
              </a:lnSpc>
              <a:spcBef>
                <a:spcPts val="9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Contexto Histórico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Para que serve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Formas de utilização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Mercado de Trabalho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Breve resumo sobre padrões similares </a:t>
            </a:r>
            <a:endParaRPr sz="1800" dirty="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4" grpId="0"/>
      <p:bldP spid="23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5"/>
          <p:cNvSpPr txBox="1">
            <a:spLocks noGrp="1"/>
          </p:cNvSpPr>
          <p:nvPr>
            <p:ph type="title"/>
          </p:nvPr>
        </p:nvSpPr>
        <p:spPr>
          <a:xfrm>
            <a:off x="1052550" y="884688"/>
            <a:ext cx="7038900" cy="5135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Estrutura</a:t>
            </a:r>
            <a:endParaRPr dirty="0"/>
          </a:p>
        </p:txBody>
      </p:sp>
      <p:grpSp>
        <p:nvGrpSpPr>
          <p:cNvPr id="339" name="Google Shape;339;p35"/>
          <p:cNvGrpSpPr/>
          <p:nvPr/>
        </p:nvGrpSpPr>
        <p:grpSpPr>
          <a:xfrm>
            <a:off x="102988" y="1539114"/>
            <a:ext cx="2214600" cy="2985736"/>
            <a:chOff x="0" y="1189989"/>
            <a:chExt cx="2214600" cy="2985736"/>
          </a:xfrm>
        </p:grpSpPr>
        <p:sp>
          <p:nvSpPr>
            <p:cNvPr id="340" name="Google Shape;340;p35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Interface visitante</a:t>
              </a:r>
              <a:endParaRPr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1" name="Google Shape;341;p35"/>
            <p:cNvSpPr txBox="1"/>
            <p:nvPr/>
          </p:nvSpPr>
          <p:spPr>
            <a:xfrm>
              <a:off x="295063" y="2057125"/>
              <a:ext cx="1543200" cy="211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Essa parte do sistema se responsabilizará por declarar um grupo de métodos ou operações visitantes.</a:t>
              </a:r>
              <a:endParaRPr sz="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342" name="Google Shape;342;p35"/>
          <p:cNvGrpSpPr/>
          <p:nvPr/>
        </p:nvGrpSpPr>
        <p:grpSpPr>
          <a:xfrm>
            <a:off x="1941313" y="1538900"/>
            <a:ext cx="2064000" cy="3217850"/>
            <a:chOff x="1838325" y="1189775"/>
            <a:chExt cx="2064000" cy="3217850"/>
          </a:xfrm>
        </p:grpSpPr>
        <p:sp>
          <p:nvSpPr>
            <p:cNvPr id="343" name="Google Shape;343;p35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dirty="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Interface do elemento</a:t>
              </a:r>
              <a:endParaRPr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4" name="Google Shape;344;p35"/>
            <p:cNvSpPr txBox="1"/>
            <p:nvPr/>
          </p:nvSpPr>
          <p:spPr>
            <a:xfrm>
              <a:off x="19410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Em seguida, é necessário que a interface do elemento declare um método Accept() com o parâmetro com o tipo do visitante</a:t>
              </a:r>
              <a:r>
                <a:rPr lang="pt-BR" sz="1000">
                  <a:solidFill>
                    <a:schemeClr val="lt1"/>
                  </a:solidFill>
                </a:rPr>
                <a:t>.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5" name="Google Shape;345;p35"/>
          <p:cNvGrpSpPr/>
          <p:nvPr/>
        </p:nvGrpSpPr>
        <p:grpSpPr>
          <a:xfrm>
            <a:off x="3391094" y="1538900"/>
            <a:ext cx="2427883" cy="3387850"/>
            <a:chOff x="3322412" y="1189775"/>
            <a:chExt cx="2064000" cy="3387850"/>
          </a:xfrm>
        </p:grpSpPr>
        <p:sp>
          <p:nvSpPr>
            <p:cNvPr id="346" name="Google Shape;346;p35"/>
            <p:cNvSpPr/>
            <p:nvPr/>
          </p:nvSpPr>
          <p:spPr>
            <a:xfrm>
              <a:off x="3322412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Visitante concreto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7" name="Google Shape;347;p35"/>
            <p:cNvSpPr txBox="1"/>
            <p:nvPr/>
          </p:nvSpPr>
          <p:spPr>
            <a:xfrm>
              <a:off x="3578091" y="1999425"/>
              <a:ext cx="1624500" cy="257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Nesta etapa, serão implementados todos os métodos definidos em sua interface, estabelecendo fragmentos do algoritmo para a classe correspondente. 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48" name="Google Shape;348;p35"/>
          <p:cNvGrpSpPr/>
          <p:nvPr/>
        </p:nvGrpSpPr>
        <p:grpSpPr>
          <a:xfrm>
            <a:off x="6977012" y="1538900"/>
            <a:ext cx="2064000" cy="3217850"/>
            <a:chOff x="6874025" y="1189775"/>
            <a:chExt cx="2064000" cy="3217850"/>
          </a:xfrm>
        </p:grpSpPr>
        <p:sp>
          <p:nvSpPr>
            <p:cNvPr id="349" name="Google Shape;349;p35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Cliente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0" name="Google Shape;350;p35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Por sua vez, o cliente ficará responsável por instanciar novos objetos visitantes e informá-los aos elementos concretos  por via dos métodos de aceitação</a:t>
              </a:r>
              <a:r>
                <a:rPr lang="pt-BR" sz="1000">
                  <a:solidFill>
                    <a:schemeClr val="lt1"/>
                  </a:solidFill>
                </a:rPr>
                <a:t>.</a:t>
              </a:r>
              <a:endParaRPr sz="1000">
                <a:solidFill>
                  <a:schemeClr val="lt1"/>
                </a:solidFill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chemeClr val="lt1"/>
                </a:solidFill>
              </a:endParaRPr>
            </a:p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51" name="Google Shape;351;p35"/>
          <p:cNvGrpSpPr/>
          <p:nvPr/>
        </p:nvGrpSpPr>
        <p:grpSpPr>
          <a:xfrm>
            <a:off x="5298338" y="1538900"/>
            <a:ext cx="2064000" cy="3217850"/>
            <a:chOff x="5195350" y="1189775"/>
            <a:chExt cx="2064000" cy="3217850"/>
          </a:xfrm>
        </p:grpSpPr>
        <p:sp>
          <p:nvSpPr>
            <p:cNvPr id="352" name="Google Shape;352;p35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Elemento concreto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3" name="Google Shape;353;p35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900">
                  <a:solidFill>
                    <a:srgbClr val="FFFFFF"/>
                  </a:solidFill>
                  <a:latin typeface="Montserrat"/>
                  <a:ea typeface="Montserrat"/>
                  <a:cs typeface="Montserrat"/>
                  <a:sym typeface="Montserrat"/>
                </a:rPr>
                <a:t>O intuito de sua utilização é  o redirecionamento da chamada para o método visitante mais adequado. </a:t>
              </a:r>
              <a:endPara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>
            <a:spLocks noGrp="1"/>
          </p:cNvSpPr>
          <p:nvPr>
            <p:ph type="title"/>
          </p:nvPr>
        </p:nvSpPr>
        <p:spPr>
          <a:xfrm>
            <a:off x="1181500" y="918290"/>
            <a:ext cx="7038900" cy="4922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Benefícios e malefícios</a:t>
            </a:r>
            <a:endParaRPr dirty="0"/>
          </a:p>
        </p:txBody>
      </p:sp>
      <p:sp>
        <p:nvSpPr>
          <p:cNvPr id="365" name="Google Shape;365;p37"/>
          <p:cNvSpPr txBox="1">
            <a:spLocks noGrp="1"/>
          </p:cNvSpPr>
          <p:nvPr>
            <p:ph type="body" idx="1"/>
          </p:nvPr>
        </p:nvSpPr>
        <p:spPr>
          <a:xfrm>
            <a:off x="728125" y="1725533"/>
            <a:ext cx="42051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 dirty="0"/>
              <a:t>Benefícios</a:t>
            </a:r>
            <a:endParaRPr sz="1500" b="1" dirty="0"/>
          </a:p>
          <a:p>
            <a:pPr marL="457200" lvl="0" indent="-298450" algn="just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Arial"/>
              <a:buChar char="➔"/>
            </a:pPr>
            <a:r>
              <a:rPr lang="pt-BR" sz="1100" b="1" dirty="0">
                <a:latin typeface="Arial"/>
                <a:ea typeface="Arial"/>
                <a:cs typeface="Arial"/>
                <a:sym typeface="Arial"/>
              </a:rPr>
              <a:t>Código limpo:</a:t>
            </a:r>
            <a:r>
              <a:rPr lang="pt-BR" sz="1100" dirty="0">
                <a:latin typeface="Arial"/>
                <a:ea typeface="Arial"/>
                <a:cs typeface="Arial"/>
                <a:sym typeface="Arial"/>
              </a:rPr>
              <a:t> A utilização deste padrão de projeto permite que as regras de negócio que regem determinada aplicação sejam desobstruídas.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2984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➔"/>
            </a:pPr>
            <a:r>
              <a:rPr lang="pt-BR" sz="1100" b="1" dirty="0">
                <a:latin typeface="Arial"/>
                <a:ea typeface="Arial"/>
                <a:cs typeface="Arial"/>
                <a:sym typeface="Arial"/>
              </a:rPr>
              <a:t>Single </a:t>
            </a:r>
            <a:r>
              <a:rPr lang="pt-BR" sz="1100" b="1" dirty="0" err="1">
                <a:latin typeface="Arial"/>
                <a:ea typeface="Arial"/>
                <a:cs typeface="Arial"/>
                <a:sym typeface="Arial"/>
              </a:rPr>
              <a:t>Responsibility</a:t>
            </a:r>
            <a:r>
              <a:rPr lang="pt-BR" sz="1100" b="1" dirty="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1100" b="1" dirty="0" err="1">
                <a:latin typeface="Arial"/>
                <a:ea typeface="Arial"/>
                <a:cs typeface="Arial"/>
                <a:sym typeface="Arial"/>
              </a:rPr>
              <a:t>Principle</a:t>
            </a:r>
            <a:r>
              <a:rPr lang="pt-BR" sz="1100" b="1" dirty="0">
                <a:latin typeface="Arial"/>
                <a:ea typeface="Arial"/>
                <a:cs typeface="Arial"/>
                <a:sym typeface="Arial"/>
              </a:rPr>
              <a:t> (SRC): </a:t>
            </a:r>
            <a:r>
              <a:rPr lang="pt-BR" sz="1100" dirty="0">
                <a:latin typeface="Arial"/>
                <a:ea typeface="Arial"/>
                <a:cs typeface="Arial"/>
                <a:sym typeface="Arial"/>
              </a:rPr>
              <a:t>Um objeto deve fazer apenas aquilo que se propôs a fazer, portanto, o Visitor permite que as responsabilidades sejam melhor distribuídas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37"/>
          <p:cNvSpPr txBox="1">
            <a:spLocks noGrp="1"/>
          </p:cNvSpPr>
          <p:nvPr>
            <p:ph type="body" idx="2"/>
          </p:nvPr>
        </p:nvSpPr>
        <p:spPr>
          <a:xfrm>
            <a:off x="4933225" y="1725533"/>
            <a:ext cx="39105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b="1" dirty="0"/>
              <a:t>Malefícios</a:t>
            </a:r>
            <a:endParaRPr sz="1500" b="1" dirty="0"/>
          </a:p>
          <a:p>
            <a:pPr marL="457200" lvl="0" indent="-304800" algn="just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Arial"/>
              <a:buChar char="➔"/>
            </a:pPr>
            <a:r>
              <a:rPr lang="pt-BR" sz="1200" b="1" dirty="0">
                <a:latin typeface="Arial"/>
                <a:ea typeface="Arial"/>
                <a:cs typeface="Arial"/>
                <a:sym typeface="Arial"/>
              </a:rPr>
              <a:t>Atualizações:</a:t>
            </a:r>
            <a:r>
              <a:rPr lang="pt-BR" sz="1200" dirty="0">
                <a:latin typeface="Arial"/>
                <a:ea typeface="Arial"/>
                <a:cs typeface="Arial"/>
                <a:sym typeface="Arial"/>
              </a:rPr>
              <a:t> Sempre que houver alterações nas classes pertencentes a hierarquia de elementos, faz-se necessário a atualização de todos os visitantes.</a:t>
            </a:r>
            <a:endParaRPr sz="1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➔"/>
            </a:pPr>
            <a:r>
              <a:rPr lang="pt-BR" sz="1200" b="1" dirty="0">
                <a:latin typeface="Arial"/>
                <a:ea typeface="Arial"/>
                <a:cs typeface="Arial"/>
                <a:sym typeface="Arial"/>
              </a:rPr>
              <a:t>Encapsulamento: </a:t>
            </a:r>
            <a:r>
              <a:rPr lang="pt-BR" sz="1200" dirty="0">
                <a:latin typeface="Arial"/>
                <a:ea typeface="Arial"/>
                <a:cs typeface="Arial"/>
                <a:sym typeface="Arial"/>
              </a:rPr>
              <a:t>Os Visitantes podem acabar sendo barrados por métodos privados, ou seja, protegidos de intervenções externas.</a:t>
            </a:r>
            <a:endParaRPr sz="15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4" grpId="0"/>
      <p:bldP spid="365" grpId="0" build="p"/>
      <p:bldP spid="36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8"/>
          <p:cNvSpPr txBox="1">
            <a:spLocks noGrp="1"/>
          </p:cNvSpPr>
          <p:nvPr>
            <p:ph type="title"/>
          </p:nvPr>
        </p:nvSpPr>
        <p:spPr>
          <a:xfrm>
            <a:off x="1297500" y="800600"/>
            <a:ext cx="70389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dirty="0"/>
              <a:t>Para que serve</a:t>
            </a:r>
            <a:endParaRPr dirty="0"/>
          </a:p>
        </p:txBody>
      </p:sp>
      <p:sp>
        <p:nvSpPr>
          <p:cNvPr id="372" name="Google Shape;372;p38"/>
          <p:cNvSpPr txBox="1">
            <a:spLocks noGrp="1"/>
          </p:cNvSpPr>
          <p:nvPr>
            <p:ph type="body" idx="1"/>
          </p:nvPr>
        </p:nvSpPr>
        <p:spPr>
          <a:xfrm>
            <a:off x="1297500" y="1525700"/>
            <a:ext cx="4912500" cy="26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just">
              <a:lnSpc>
                <a:spcPct val="150000"/>
              </a:lnSpc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Visitor permite que se crie uma nova operação sem que se mude a classe dos elementos sobre os quais ela opera.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285750" indent="-285750" algn="just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padrão Visitor sugere que você coloque o novo comportamento em uma classe separada, em vez de tentar integrá-lo às classes existentes. 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1" grpId="0"/>
      <p:bldP spid="37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9"/>
          <p:cNvSpPr txBox="1">
            <a:spLocks noGrp="1"/>
          </p:cNvSpPr>
          <p:nvPr>
            <p:ph type="title"/>
          </p:nvPr>
        </p:nvSpPr>
        <p:spPr>
          <a:xfrm>
            <a:off x="1297500" y="763571"/>
            <a:ext cx="70389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dirty="0"/>
              <a:t>Formas de utilização</a:t>
            </a:r>
            <a:endParaRPr dirty="0"/>
          </a:p>
        </p:txBody>
      </p:sp>
      <p:sp>
        <p:nvSpPr>
          <p:cNvPr id="378" name="Google Shape;378;p39"/>
          <p:cNvSpPr txBox="1"/>
          <p:nvPr/>
        </p:nvSpPr>
        <p:spPr>
          <a:xfrm>
            <a:off x="1297500" y="1561100"/>
            <a:ext cx="5474400" cy="2813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R="0" lvl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pt-BR" sz="15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Executa uma operação sobre um conjunto de objetos com diferentes classes ao ter o objeto visitante implementando diversas variantes da mesma operação, que correspondem a todas as classes alvo. </a:t>
            </a:r>
            <a:endParaRPr sz="15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R="0" lvl="0" algn="just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Uma das vantagens desse padrão é a habilidade de adicionar novas operações a uma estrutura já existente.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7" grpId="0"/>
      <p:bldP spid="37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0"/>
          <p:cNvSpPr txBox="1">
            <a:spLocks noGrp="1"/>
          </p:cNvSpPr>
          <p:nvPr>
            <p:ph type="title"/>
          </p:nvPr>
        </p:nvSpPr>
        <p:spPr>
          <a:xfrm>
            <a:off x="1240794" y="791924"/>
            <a:ext cx="70389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dirty="0"/>
              <a:t>Breve resumo sobre padrões similares</a:t>
            </a:r>
            <a:endParaRPr dirty="0"/>
          </a:p>
        </p:txBody>
      </p:sp>
      <p:sp>
        <p:nvSpPr>
          <p:cNvPr id="384" name="Google Shape;384;p40"/>
          <p:cNvSpPr txBox="1">
            <a:spLocks noGrp="1"/>
          </p:cNvSpPr>
          <p:nvPr>
            <p:ph type="body" idx="1"/>
          </p:nvPr>
        </p:nvSpPr>
        <p:spPr>
          <a:xfrm>
            <a:off x="1297500" y="1629850"/>
            <a:ext cx="4941300" cy="227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pt-BR" sz="17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Visitor pode ser tratado como uma poderosa versão do padrão </a:t>
            </a:r>
            <a:r>
              <a:rPr lang="pt-BR" sz="17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Command</a:t>
            </a:r>
            <a:r>
              <a:rPr lang="pt-BR" sz="17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 Seus objetos permitem executar operações sobre vários objetos de diferentes classes.</a:t>
            </a:r>
            <a:endParaRPr sz="17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800"/>
              </a:spcBef>
              <a:spcAft>
                <a:spcPts val="800"/>
              </a:spcAft>
              <a:buSzPts val="852"/>
              <a:buNone/>
            </a:pPr>
            <a:endParaRPr sz="18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3" grpId="0"/>
      <p:bldP spid="38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41"/>
          <p:cNvSpPr txBox="1">
            <a:spLocks noGrp="1"/>
          </p:cNvSpPr>
          <p:nvPr>
            <p:ph type="title" idx="4294967295"/>
          </p:nvPr>
        </p:nvSpPr>
        <p:spPr>
          <a:xfrm>
            <a:off x="1130761" y="835946"/>
            <a:ext cx="2204700" cy="6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400" dirty="0"/>
              <a:t>Exemplo</a:t>
            </a:r>
            <a:endParaRPr sz="3200" dirty="0"/>
          </a:p>
        </p:txBody>
      </p:sp>
      <p:pic>
        <p:nvPicPr>
          <p:cNvPr id="390" name="Google Shape;39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2348" y="1872424"/>
            <a:ext cx="5519300" cy="229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4"/>
          <p:cNvSpPr txBox="1">
            <a:spLocks noGrp="1"/>
          </p:cNvSpPr>
          <p:nvPr>
            <p:ph type="title"/>
          </p:nvPr>
        </p:nvSpPr>
        <p:spPr>
          <a:xfrm>
            <a:off x="622150" y="1731250"/>
            <a:ext cx="5779200" cy="277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 dirty="0"/>
              <a:t>Referências Bibliográficas</a:t>
            </a:r>
            <a:endParaRPr sz="35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5"/>
          <p:cNvSpPr txBox="1">
            <a:spLocks noGrp="1"/>
          </p:cNvSpPr>
          <p:nvPr>
            <p:ph type="body" idx="1"/>
          </p:nvPr>
        </p:nvSpPr>
        <p:spPr>
          <a:xfrm>
            <a:off x="1396800" y="997500"/>
            <a:ext cx="6350400" cy="31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https://blog.geekhunter.com.br/design-patterns/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https://refactoring.guru/pt-br/design-patterns/template-method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https://www.devmedia.com.br/padrao-de-projeto-template-method-em-java/26656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https://refactoring.guru/pt-br/design-patterns/visitor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https://medium.com/xp-inc/design-patterns-parte-25-visitor-159f8fc14e56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852"/>
              <a:buNone/>
            </a:pPr>
            <a:endParaRPr sz="16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0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6"/>
          <p:cNvSpPr txBox="1">
            <a:spLocks noGrp="1"/>
          </p:cNvSpPr>
          <p:nvPr>
            <p:ph type="body" idx="1"/>
          </p:nvPr>
        </p:nvSpPr>
        <p:spPr>
          <a:xfrm>
            <a:off x="1523700" y="788550"/>
            <a:ext cx="6096600" cy="35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https://medium.com/xp-inc/design-patterns-parte-25-visitor-159f8fc14e56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https://en.wikipedia.org/wiki/Interceptor_pattern 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https://en.wikipedia.org/wiki/Interceptor_patternhttps://www.inf.ufpr.br/andrey/ci163/Design_Patterns.pdfhttp://gsd.ime.usp.br/~kon/MAC5715/slides/ComponentConfiguratorAndInterceptor.pdf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https://refactoring.guru/pt-br/design-patterns/visitor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https://pt.wikipedia.org/wiki/Visitor_Pattern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SzPts val="852"/>
              <a:buNone/>
            </a:pPr>
            <a:endParaRPr sz="16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2"/>
          <p:cNvSpPr txBox="1">
            <a:spLocks noGrp="1"/>
          </p:cNvSpPr>
          <p:nvPr>
            <p:ph type="title"/>
          </p:nvPr>
        </p:nvSpPr>
        <p:spPr>
          <a:xfrm>
            <a:off x="4927550" y="2101500"/>
            <a:ext cx="2780700" cy="94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Dinâmica</a:t>
            </a:r>
            <a:endParaRPr sz="40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57792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000" dirty="0"/>
              <a:t>Design </a:t>
            </a:r>
            <a:r>
              <a:rPr lang="pt-BR" sz="4000" dirty="0" err="1"/>
              <a:t>Pattern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3"/>
          <p:cNvSpPr txBox="1">
            <a:spLocks noGrp="1"/>
          </p:cNvSpPr>
          <p:nvPr>
            <p:ph type="body" idx="1"/>
          </p:nvPr>
        </p:nvSpPr>
        <p:spPr>
          <a:xfrm>
            <a:off x="1398225" y="484800"/>
            <a:ext cx="7059300" cy="417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Principal foco do Interceptor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Principal foco do Visitor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Nome do método que define os passos de um algoritmo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No padrão de projeto Visitor, faz-se necessária a implementação de um método que possibilita que aquela determinada operação do visitante manipule o objeto almejado. Este método redireciona a chamada para o método visitante mais adequado e compatível para o tipo da classe. Qual nome se dá para esse método?</a:t>
            </a:r>
            <a:endParaRPr b="1" dirty="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Montserrat"/>
              <a:buAutoNum type="arabicPeriod"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Tanto o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Template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Method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como o Visitor pertencem a uma categoria de padrões que se caracterizam pela atribuição de responsabilidades aos objetos e por se destinarem a manipulação de algoritmos. Qual a categoria que esses padrões fazem parte?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0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7"/>
          <p:cNvSpPr txBox="1">
            <a:spLocks noGrp="1"/>
          </p:cNvSpPr>
          <p:nvPr>
            <p:ph type="title"/>
          </p:nvPr>
        </p:nvSpPr>
        <p:spPr>
          <a:xfrm>
            <a:off x="360850" y="2097750"/>
            <a:ext cx="3870300" cy="9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2200" dirty="0"/>
              <a:t>Obrigado(a) pela atenção de todos! </a:t>
            </a:r>
            <a:endParaRPr sz="2200" dirty="0"/>
          </a:p>
        </p:txBody>
      </p:sp>
      <p:sp>
        <p:nvSpPr>
          <p:cNvPr id="421" name="Google Shape;421;p47"/>
          <p:cNvSpPr txBox="1">
            <a:spLocks noGrp="1"/>
          </p:cNvSpPr>
          <p:nvPr>
            <p:ph type="body" idx="1"/>
          </p:nvPr>
        </p:nvSpPr>
        <p:spPr>
          <a:xfrm>
            <a:off x="5788550" y="3956325"/>
            <a:ext cx="31011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Esperamos que tenham gostado e até a próxima.</a:t>
            </a:r>
            <a:endParaRPr sz="1800" dirty="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800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0" grpId="0"/>
      <p:bldP spid="42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>
            <a:spLocks noGrp="1"/>
          </p:cNvSpPr>
          <p:nvPr>
            <p:ph type="title"/>
          </p:nvPr>
        </p:nvSpPr>
        <p:spPr>
          <a:xfrm>
            <a:off x="1297500" y="924319"/>
            <a:ext cx="7038900" cy="5146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é?</a:t>
            </a:r>
            <a:endParaRPr dirty="0"/>
          </a:p>
        </p:txBody>
      </p:sp>
      <p:sp>
        <p:nvSpPr>
          <p:cNvPr id="246" name="Google Shape;246;p20"/>
          <p:cNvSpPr txBox="1">
            <a:spLocks noGrp="1"/>
          </p:cNvSpPr>
          <p:nvPr>
            <p:ph type="body" idx="1"/>
          </p:nvPr>
        </p:nvSpPr>
        <p:spPr>
          <a:xfrm>
            <a:off x="1297500" y="1636181"/>
            <a:ext cx="3791951" cy="25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Desenvolvimento de software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Manutenível e elegante.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pt-BR"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Framework ou um código pronto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Solucionado</a:t>
            </a:r>
            <a:endParaRPr sz="15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D0B5F9F-A04D-457F-9902-2D62C3B26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2102" y="1339702"/>
            <a:ext cx="1966506" cy="1105495"/>
          </a:xfrm>
          <a:prstGeom prst="rect">
            <a:avLst/>
          </a:prstGeom>
        </p:spPr>
      </p:pic>
      <p:pic>
        <p:nvPicPr>
          <p:cNvPr id="1030" name="Picture 6" descr="Vuelve el hombre elegante - Grupo Josvil">
            <a:extLst>
              <a:ext uri="{FF2B5EF4-FFF2-40B4-BE49-F238E27FC236}">
                <a16:creationId xmlns:a16="http://schemas.microsoft.com/office/drawing/2014/main" id="{16781C6D-9D02-44D8-BF71-8F79C6D9B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0" b="96889" l="2447" r="97390">
                        <a14:foregroundMark x1="35400" y1="9556" x2="28711" y2="8667"/>
                        <a14:foregroundMark x1="34910" y1="7556" x2="39152" y2="5333"/>
                        <a14:foregroundMark x1="34095" y1="20667" x2="29690" y2="62222"/>
                        <a14:foregroundMark x1="29690" y1="62222" x2="32137" y2="67111"/>
                        <a14:foregroundMark x1="21697" y1="39667" x2="9135" y2="53556"/>
                        <a14:foregroundMark x1="17945" y1="51222" x2="8809" y2="65444"/>
                        <a14:foregroundMark x1="10767" y1="70000" x2="26427" y2="86444"/>
                        <a14:foregroundMark x1="26427" y1="86444" x2="42088" y2="87778"/>
                        <a14:foregroundMark x1="63622" y1="88444" x2="73246" y2="67444"/>
                        <a14:foregroundMark x1="63295" y1="40222" x2="90049" y2="47667"/>
                        <a14:foregroundMark x1="90049" y1="47667" x2="79772" y2="65778"/>
                        <a14:foregroundMark x1="79772" y1="65778" x2="75367" y2="67667"/>
                        <a14:foregroundMark x1="43230" y1="35667" x2="40457" y2="30556"/>
                        <a14:foregroundMark x1="52529" y1="35333" x2="65416" y2="35333"/>
                        <a14:foregroundMark x1="58728" y1="28222" x2="74062" y2="35333"/>
                        <a14:foregroundMark x1="59054" y1="39000" x2="67047" y2="68000"/>
                        <a14:foregroundMark x1="89886" y1="54667" x2="80750" y2="66222"/>
                        <a14:foregroundMark x1="25449" y1="76444" x2="40946" y2="93444"/>
                        <a14:foregroundMark x1="40946" y1="93444" x2="49592" y2="93778"/>
                        <a14:foregroundMark x1="72920" y1="87222" x2="73736" y2="77333"/>
                        <a14:foregroundMark x1="65416" y1="95444" x2="58728" y2="96889"/>
                        <a14:foregroundMark x1="7015" y1="60333" x2="2447" y2="67667"/>
                        <a14:foregroundMark x1="86134" y1="59444" x2="97390" y2="54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6777" y="2083947"/>
            <a:ext cx="1842979" cy="270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" grpId="0"/>
      <p:bldP spid="24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1"/>
          <p:cNvSpPr txBox="1">
            <a:spLocks noGrp="1"/>
          </p:cNvSpPr>
          <p:nvPr>
            <p:ph type="title"/>
          </p:nvPr>
        </p:nvSpPr>
        <p:spPr>
          <a:xfrm>
            <a:off x="1182250" y="917206"/>
            <a:ext cx="7038900" cy="43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Contexto Histórico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2" name="Google Shape;252;p21"/>
          <p:cNvSpPr txBox="1">
            <a:spLocks noGrp="1"/>
          </p:cNvSpPr>
          <p:nvPr>
            <p:ph type="body" idx="1"/>
          </p:nvPr>
        </p:nvSpPr>
        <p:spPr>
          <a:xfrm>
            <a:off x="1182250" y="1765650"/>
            <a:ext cx="6900600" cy="217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 ideia inicial de </a:t>
            </a:r>
            <a:r>
              <a:rPr lang="pt-BR" sz="1500" dirty="0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padrão de projeto</a:t>
            </a:r>
            <a:r>
              <a:rPr lang="pt-BR" sz="15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surgiu em 1977 com Christopher Alexander na área de Arquitetura (prédios e cidades). Seus livros e suas ideias foram usados de inspiração para os desenvolvedores de software. Além da arquitetura e do desenvolvimento de software, outras áreas como a Química e as áreas da Engenharia também possuem catálogos de soluções para problemas recorrentes</a:t>
            </a:r>
            <a:r>
              <a:rPr lang="pt-BR" sz="1400" dirty="0">
                <a:solidFill>
                  <a:srgbClr val="FFFFFF"/>
                </a:solidFill>
              </a:rPr>
              <a:t>.</a:t>
            </a:r>
            <a:endParaRPr sz="14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0"/>
      <p:bldP spid="25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"/>
          <p:cNvSpPr txBox="1">
            <a:spLocks noGrp="1"/>
          </p:cNvSpPr>
          <p:nvPr>
            <p:ph type="title"/>
          </p:nvPr>
        </p:nvSpPr>
        <p:spPr>
          <a:xfrm>
            <a:off x="1182250" y="928925"/>
            <a:ext cx="7038900" cy="4721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Contexto Histórico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8" name="Google Shape;258;p22"/>
          <p:cNvSpPr txBox="1">
            <a:spLocks noGrp="1"/>
          </p:cNvSpPr>
          <p:nvPr>
            <p:ph type="body" idx="1"/>
          </p:nvPr>
        </p:nvSpPr>
        <p:spPr>
          <a:xfrm>
            <a:off x="1182250" y="1516075"/>
            <a:ext cx="6814200" cy="26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5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Na área do desenvolvimento de software existe um catálogo de soluções desde 1995 com o livro "Design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Patterns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-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Elements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of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Reusable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Object-Oriented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 Software". Seus idealizadores foram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Gamma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Helm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, Johnson e </a:t>
            </a:r>
            <a:r>
              <a:rPr lang="pt-BR" sz="1500" dirty="0" err="1">
                <a:latin typeface="Montserrat"/>
                <a:ea typeface="Montserrat"/>
                <a:cs typeface="Montserrat"/>
                <a:sym typeface="Montserrat"/>
              </a:rPr>
              <a:t>Vlissides</a:t>
            </a:r>
            <a:r>
              <a:rPr lang="pt-BR" sz="1500" dirty="0">
                <a:latin typeface="Montserrat"/>
                <a:ea typeface="Montserrat"/>
                <a:cs typeface="Montserrat"/>
                <a:sym typeface="Montserrat"/>
              </a:rPr>
              <a:t>. Nesse livro são descritos diversos Padrões de Projetos. Com o catálogo de Padrões de Projetos passamos a ter um vocabulário em comum, soluções descritas e com nomes descritivos, entre diversas outras vantagens.</a:t>
            </a:r>
            <a:endParaRPr sz="15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1400"/>
              </a:spcBef>
              <a:spcAft>
                <a:spcPts val="0"/>
              </a:spcAft>
              <a:buNone/>
            </a:pPr>
            <a:endParaRPr sz="1400" dirty="0"/>
          </a:p>
          <a:p>
            <a:pPr marL="0" marR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/>
      <p:bldP spid="25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3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57792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/>
              <a:t>Interceptor</a:t>
            </a:r>
            <a:endParaRPr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4"/>
          <p:cNvSpPr txBox="1">
            <a:spLocks noGrp="1"/>
          </p:cNvSpPr>
          <p:nvPr>
            <p:ph type="title"/>
          </p:nvPr>
        </p:nvSpPr>
        <p:spPr>
          <a:xfrm>
            <a:off x="1297500" y="891375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é?</a:t>
            </a:r>
            <a:endParaRPr dirty="0"/>
          </a:p>
        </p:txBody>
      </p:sp>
      <p:sp>
        <p:nvSpPr>
          <p:cNvPr id="269" name="Google Shape;269;p24"/>
          <p:cNvSpPr txBox="1"/>
          <p:nvPr/>
        </p:nvSpPr>
        <p:spPr>
          <a:xfrm>
            <a:off x="1297500" y="1402275"/>
            <a:ext cx="6417130" cy="35034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Usado para interceptar uma solicitação, o uso principal desse padrão é na implementação da política de segurança. Podemos usar esse padrão para interceptar as solicitações de um cliente para um recurso. Na interceptação podemos verificar a autenticação e autorização do cliente para o recurso que está sendo acessado.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BR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É utilizado para aumentar o ciclo do método, aumentando as etapas e inserindo mais verificações de segurança durante o ciclo. Em essência, o resto do sistema não precisa saber que algo foi adicionado ou alterado e pode continuar funcionando como antes.</a:t>
            </a:r>
            <a:endParaRPr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/>
      <p:bldP spid="26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5"/>
          <p:cNvSpPr txBox="1">
            <a:spLocks noGrp="1"/>
          </p:cNvSpPr>
          <p:nvPr>
            <p:ph type="title"/>
          </p:nvPr>
        </p:nvSpPr>
        <p:spPr>
          <a:xfrm>
            <a:off x="1297500" y="898463"/>
            <a:ext cx="54534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Contexto Histórico</a:t>
            </a:r>
            <a:endParaRPr dirty="0"/>
          </a:p>
        </p:txBody>
      </p:sp>
      <p:sp>
        <p:nvSpPr>
          <p:cNvPr id="275" name="Google Shape;275;p25"/>
          <p:cNvSpPr txBox="1">
            <a:spLocks noGrp="1"/>
          </p:cNvSpPr>
          <p:nvPr>
            <p:ph type="body" idx="1"/>
          </p:nvPr>
        </p:nvSpPr>
        <p:spPr>
          <a:xfrm>
            <a:off x="1297500" y="1844750"/>
            <a:ext cx="5117100" cy="1598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700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Surgiu da necessidade de se aplicar um desenvolvimento de sistemas que pode ser estendido de maneira transparente, focando na implementação de medidas de segurança através das interceptações do ciclo.</a:t>
            </a:r>
            <a:endParaRPr sz="2100" dirty="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4" grpId="0"/>
      <p:bldP spid="275" grpId="0" build="p"/>
    </p:bld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1253</Words>
  <Application>Microsoft Office PowerPoint</Application>
  <PresentationFormat>Apresentação na tela (16:9)</PresentationFormat>
  <Paragraphs>118</Paragraphs>
  <Slides>31</Slides>
  <Notes>31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7" baseType="lpstr">
      <vt:lpstr>Arial</vt:lpstr>
      <vt:lpstr>Average</vt:lpstr>
      <vt:lpstr>Roboto</vt:lpstr>
      <vt:lpstr>Montserrat</vt:lpstr>
      <vt:lpstr>Lato</vt:lpstr>
      <vt:lpstr>Focus</vt:lpstr>
      <vt:lpstr>Designs Patterns</vt:lpstr>
      <vt:lpstr>Apresentação do PowerPoint</vt:lpstr>
      <vt:lpstr>Design Pattern</vt:lpstr>
      <vt:lpstr>O que é?</vt:lpstr>
      <vt:lpstr>Contexto Histórico </vt:lpstr>
      <vt:lpstr>Contexto Histórico </vt:lpstr>
      <vt:lpstr>Interceptor</vt:lpstr>
      <vt:lpstr>O que é?</vt:lpstr>
      <vt:lpstr>Contexto Histórico</vt:lpstr>
      <vt:lpstr>Formas de utilização </vt:lpstr>
      <vt:lpstr>Exemplo </vt:lpstr>
      <vt:lpstr>Template Method </vt:lpstr>
      <vt:lpstr>O que é? </vt:lpstr>
      <vt:lpstr>Exemplo</vt:lpstr>
      <vt:lpstr>Para que serve? </vt:lpstr>
      <vt:lpstr>Formas de utilização</vt:lpstr>
      <vt:lpstr>Breve resumo sobre padrões similares</vt:lpstr>
      <vt:lpstr>Visitor</vt:lpstr>
      <vt:lpstr>O que é?</vt:lpstr>
      <vt:lpstr>Estrutura</vt:lpstr>
      <vt:lpstr>Benefícios e malefícios</vt:lpstr>
      <vt:lpstr>Para que serve</vt:lpstr>
      <vt:lpstr>Formas de utilização</vt:lpstr>
      <vt:lpstr>Breve resumo sobre padrões similares</vt:lpstr>
      <vt:lpstr>Exemplo</vt:lpstr>
      <vt:lpstr>Referências Bibliográficas </vt:lpstr>
      <vt:lpstr>Apresentação do PowerPoint</vt:lpstr>
      <vt:lpstr>Apresentação do PowerPoint</vt:lpstr>
      <vt:lpstr>Dinâmica </vt:lpstr>
      <vt:lpstr>Apresentação do PowerPoint</vt:lpstr>
      <vt:lpstr>Obrigado(a) pela atenção de todos!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Designs Patterns</dc:title>
  <dc:creator>Lívia De Souza Negrini</dc:creator>
  <cp:lastModifiedBy>Lívia De Souza Negrini</cp:lastModifiedBy>
  <cp:revision>8</cp:revision>
  <dcterms:modified xsi:type="dcterms:W3CDTF">2022-01-26T13:08:50Z</dcterms:modified>
</cp:coreProperties>
</file>